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4" r:id="rId4"/>
    <p:sldId id="259" r:id="rId5"/>
    <p:sldId id="265" r:id="rId6"/>
    <p:sldId id="262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08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669FCA-A5E1-4D1E-A7E0-11B89426C5A2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3909A9-49BE-421F-9D1B-F97934E2F3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50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D83282-E4E5-469E-A91E-52FB01D10B04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6A5965-5E8C-49DF-918D-DEA0EB40EB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24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2457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7F4EE8-8BBC-4DCD-A9A3-99BF82F1E0D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51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474459" y="1161554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1C7F-658B-4AA5-BB3F-CA5647034134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10A4-5456-417B-9C6D-B6E21DF17E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DAAC4-C996-4443-9CD9-FC4A501A9AB8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4592-EE96-465B-A300-A316B44E3F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C726-8EAA-4339-876A-0A9603FA20F3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9F9B1-DE20-484C-A4BC-D3374D6E7E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F8041-43E4-48AE-A003-EFDF90BDF3E1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A9AA2-AD6C-46F4-9AA7-9424907D04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5C2C9-DB16-4FC5-A71A-1552B3D1E49C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DB89A-D2CF-4B4A-8BE7-EDF9161155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457200" y="2205038"/>
            <a:ext cx="8229600" cy="38877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15B3-8C9F-4AC5-A16A-82D12FB4202C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6585-4840-4A90-AD1A-7935A7646D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71072-F3F6-483B-B087-08B5CBCAAA68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71BFB-EA5F-4054-9649-ADB6DDEC17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B793-1004-4228-A948-F00DA57D2D9E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7D54C-6B84-4472-A15A-78967411EF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1093-3275-4EFA-B13F-6B6DB7B66F37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BA77-C2C6-40FA-9B34-F8672D4B3E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30670-629C-4C60-83BD-DEAB6105F6D7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6489-C8D7-4006-8011-18D5A3AEBE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07099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068959"/>
            <a:ext cx="4040188" cy="3057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3068959"/>
            <a:ext cx="4041775" cy="3057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D75-3CC5-4335-B7CA-7A58796AE528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28107-2FAA-487C-B92C-D10CADEA76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2E807-FC45-4BA6-A00B-3CC195A8F7BD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E2D8-DAC5-4072-8956-130B7CF0CF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BDA2-8BD7-4E3A-81A7-584694B2D5EA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8BA4-8B80-4AD2-BC5C-529DD1D420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869CF-9E06-43DD-9EA6-BBD1FB8DF95B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D5E6-E8CE-4AB0-8B93-D2014B23F5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1196752"/>
            <a:ext cx="5486400" cy="34196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B3BA2-BBE4-4A54-84D0-A0DAAF889C67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C5E52-0D36-4266-A527-E8F11200CD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246188"/>
            <a:ext cx="82296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fld id="{F5D524F3-DE19-4B08-8A4F-FB2ACD3212B2}" type="datetimeFigureOut">
              <a:rPr lang="es-ES"/>
              <a:pPr>
                <a:defRPr/>
              </a:pPr>
              <a:t>06/05/2019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fld id="{AEE17E2D-AA81-4E8A-BF9F-271730FE6A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6" name="1 Marcador de título"/>
          <p:cNvSpPr txBox="1">
            <a:spLocks/>
          </p:cNvSpPr>
          <p:nvPr userDrawn="1"/>
        </p:nvSpPr>
        <p:spPr>
          <a:xfrm>
            <a:off x="1831975" y="4132263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7" name="Rectángulo 16"/>
          <p:cNvSpPr/>
          <p:nvPr userDrawn="1"/>
        </p:nvSpPr>
        <p:spPr>
          <a:xfrm>
            <a:off x="0" y="0"/>
            <a:ext cx="9144000" cy="842963"/>
          </a:xfrm>
          <a:prstGeom prst="rect">
            <a:avLst/>
          </a:prstGeom>
          <a:solidFill>
            <a:srgbClr val="F1F1F1"/>
          </a:solidFill>
          <a:ln>
            <a:solidFill>
              <a:srgbClr val="00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1033" name="7 Imagen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49213" y="55563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Imagen 18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8372475" y="69850"/>
            <a:ext cx="7413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11 CuadroTexto"/>
          <p:cNvSpPr txBox="1"/>
          <p:nvPr userDrawn="1"/>
        </p:nvSpPr>
        <p:spPr>
          <a:xfrm>
            <a:off x="2505075" y="11113"/>
            <a:ext cx="4133850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000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de Cardiología de Rosario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00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Asociación Civil</a:t>
            </a:r>
            <a:endParaRPr lang="es-ES" sz="800" dirty="0">
              <a:solidFill>
                <a:srgbClr val="0000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" dirty="0">
                <a:solidFill>
                  <a:srgbClr val="000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 de la Federación Argentina de Cardiología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005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PRIMERA SESIÓN CIENTÍFICA 2019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rgbClr val="00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Ebrima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Ebrima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Ebrima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Ebrima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Ebrima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Ebrima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Ebrima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Ebrima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7088" y="2060575"/>
            <a:ext cx="7489825" cy="4032250"/>
          </a:xfrm>
        </p:spPr>
        <p:txBody>
          <a:bodyPr anchor="t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s-AR" sz="2400" b="1" dirty="0"/>
              <a:t>Autores: Abraham, Marcelo – </a:t>
            </a:r>
            <a:r>
              <a:rPr lang="es-AR" sz="2400" b="1" dirty="0" err="1"/>
              <a:t>Berestain</a:t>
            </a:r>
            <a:r>
              <a:rPr lang="es-AR" sz="2400" b="1" dirty="0"/>
              <a:t>, Gonzalo – </a:t>
            </a:r>
            <a:r>
              <a:rPr lang="es-AR" sz="2400" b="1" dirty="0" err="1"/>
              <a:t>Ghio</a:t>
            </a:r>
            <a:r>
              <a:rPr lang="es-AR" sz="2400" b="1" dirty="0"/>
              <a:t> Teresita - </a:t>
            </a:r>
            <a:r>
              <a:rPr lang="es-AR" sz="2400" b="1" dirty="0" err="1"/>
              <a:t>Bellagamba</a:t>
            </a:r>
            <a:r>
              <a:rPr lang="es-AR" sz="2400" b="1" dirty="0"/>
              <a:t>, Claudia – Martin, Ma. Celeste</a:t>
            </a:r>
          </a:p>
          <a:p>
            <a:pPr>
              <a:lnSpc>
                <a:spcPct val="120000"/>
              </a:lnSpc>
            </a:pPr>
            <a:endParaRPr lang="es-AR" sz="2400" b="1" dirty="0"/>
          </a:p>
          <a:p>
            <a:pPr>
              <a:lnSpc>
                <a:spcPct val="120000"/>
              </a:lnSpc>
            </a:pPr>
            <a:r>
              <a:rPr lang="es-AR" sz="2400" b="1" dirty="0"/>
              <a:t>Instituciones: Hospital Provincial de Rosario</a:t>
            </a:r>
          </a:p>
          <a:p>
            <a:pPr>
              <a:lnSpc>
                <a:spcPct val="120000"/>
              </a:lnSpc>
            </a:pPr>
            <a:endParaRPr lang="es-AR" sz="2400" b="1" dirty="0"/>
          </a:p>
          <a:p>
            <a:pPr>
              <a:lnSpc>
                <a:spcPct val="120000"/>
              </a:lnSpc>
            </a:pPr>
            <a:r>
              <a:rPr lang="es-AR" sz="2400" b="1" dirty="0"/>
              <a:t>Nombre del Presentador: Martin, Ma. Celeste</a:t>
            </a:r>
          </a:p>
          <a:p>
            <a:pPr>
              <a:lnSpc>
                <a:spcPct val="120000"/>
              </a:lnSpc>
            </a:pPr>
            <a:endParaRPr lang="es-AR" sz="2400" b="1" dirty="0"/>
          </a:p>
          <a:p>
            <a:pPr>
              <a:lnSpc>
                <a:spcPct val="120000"/>
              </a:lnSpc>
              <a:buFont typeface="Wingdings" pitchFamily="2" charset="2"/>
              <a:buChar char="þ"/>
            </a:pPr>
            <a:r>
              <a:rPr lang="es-AR" sz="2400" b="1" dirty="0">
                <a:cs typeface="Arial" charset="0"/>
                <a:sym typeface="Monotype Sorts"/>
              </a:rPr>
              <a:t>No tengo conflictos de intereses que declarar</a:t>
            </a:r>
          </a:p>
          <a:p>
            <a:pPr>
              <a:lnSpc>
                <a:spcPct val="120000"/>
              </a:lnSpc>
            </a:pPr>
            <a:endParaRPr lang="es-AR" sz="2400" dirty="0">
              <a:cs typeface="Arial" charset="0"/>
              <a:sym typeface="Monotype Sorts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 bwMode="white">
          <a:xfrm>
            <a:off x="684213" y="1168400"/>
            <a:ext cx="7632700" cy="604838"/>
          </a:xfrm>
        </p:spPr>
        <p:txBody>
          <a:bodyPr>
            <a:noAutofit/>
          </a:bodyPr>
          <a:lstStyle/>
          <a:p>
            <a:pPr algn="ctr"/>
            <a:r>
              <a:rPr lang="es-ES" sz="3200" cap="none"/>
              <a:t>SINDROME AÓRTICO AGUDO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3"/>
          <p:cNvSpPr>
            <a:spLocks noGrp="1"/>
          </p:cNvSpPr>
          <p:nvPr>
            <p:ph type="title"/>
          </p:nvPr>
        </p:nvSpPr>
        <p:spPr>
          <a:xfrm>
            <a:off x="446088" y="908050"/>
            <a:ext cx="8229600" cy="936625"/>
          </a:xfrm>
        </p:spPr>
        <p:txBody>
          <a:bodyPr/>
          <a:lstStyle/>
          <a:p>
            <a:r>
              <a:rPr lang="es-ES"/>
              <a:t>SINDROME AÓRTICO AGUDO</a:t>
            </a:r>
          </a:p>
        </p:txBody>
      </p:sp>
      <p:sp>
        <p:nvSpPr>
          <p:cNvPr id="5" name="2 Marcador de texto"/>
          <p:cNvSpPr>
            <a:spLocks noGrp="1"/>
          </p:cNvSpPr>
          <p:nvPr>
            <p:ph idx="1"/>
          </p:nvPr>
        </p:nvSpPr>
        <p:spPr>
          <a:xfrm>
            <a:off x="142875" y="1844675"/>
            <a:ext cx="8893175" cy="50133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600" dirty="0"/>
              <a:t>Mujer – 27 años</a:t>
            </a:r>
          </a:p>
          <a:p>
            <a:pPr algn="just">
              <a:lnSpc>
                <a:spcPct val="90000"/>
              </a:lnSpc>
            </a:pPr>
            <a:r>
              <a:rPr lang="es-AR" sz="2600" dirty="0"/>
              <a:t>AP: HTA (enalapril), G3P0C2Ab1</a:t>
            </a:r>
          </a:p>
          <a:p>
            <a:pPr algn="just">
              <a:lnSpc>
                <a:spcPct val="90000"/>
              </a:lnSpc>
            </a:pPr>
            <a:endParaRPr lang="es-AR" sz="2600" dirty="0"/>
          </a:p>
          <a:p>
            <a:pPr algn="just">
              <a:lnSpc>
                <a:spcPct val="90000"/>
              </a:lnSpc>
            </a:pPr>
            <a:r>
              <a:rPr lang="es-AR" sz="2600" dirty="0"/>
              <a:t>7º pop cesárea por preeclampsia severa → HTA + dolor interescapular </a:t>
            </a:r>
          </a:p>
          <a:p>
            <a:pPr lvl="1" algn="just">
              <a:lnSpc>
                <a:spcPct val="90000"/>
              </a:lnSpc>
            </a:pPr>
            <a:r>
              <a:rPr lang="es-AR" sz="2200" dirty="0"/>
              <a:t>Ecocardiograma: válvula aórtica bicúspide y </a:t>
            </a:r>
            <a:r>
              <a:rPr lang="es-AR" sz="2200" dirty="0" err="1"/>
              <a:t>flap</a:t>
            </a:r>
            <a:r>
              <a:rPr lang="es-AR" sz="2200" dirty="0"/>
              <a:t> de disección. </a:t>
            </a:r>
          </a:p>
          <a:p>
            <a:pPr lvl="1" algn="just">
              <a:lnSpc>
                <a:spcPct val="90000"/>
              </a:lnSpc>
            </a:pPr>
            <a:r>
              <a:rPr lang="es-AR" sz="2200" dirty="0"/>
              <a:t>TAC tórax: disección aórtica tipo A complicada y coartación.</a:t>
            </a:r>
          </a:p>
          <a:p>
            <a:pPr lvl="1" algn="just">
              <a:lnSpc>
                <a:spcPct val="90000"/>
              </a:lnSpc>
            </a:pPr>
            <a:endParaRPr lang="es-AR" sz="2200" dirty="0"/>
          </a:p>
          <a:p>
            <a:pPr algn="just">
              <a:lnSpc>
                <a:spcPct val="90000"/>
              </a:lnSpc>
            </a:pPr>
            <a:r>
              <a:rPr lang="es-AR" sz="2600" dirty="0"/>
              <a:t>Examen </a:t>
            </a:r>
            <a:r>
              <a:rPr lang="es-AR" sz="2600" dirty="0" err="1"/>
              <a:t>fisico</a:t>
            </a:r>
            <a:r>
              <a:rPr lang="es-AR" sz="2600" dirty="0"/>
              <a:t> al ingreso a nuestra institución: </a:t>
            </a:r>
          </a:p>
          <a:p>
            <a:pPr lvl="2" algn="just">
              <a:lnSpc>
                <a:spcPct val="90000"/>
              </a:lnSpc>
            </a:pPr>
            <a:r>
              <a:rPr lang="es-AR" sz="1700" dirty="0"/>
              <a:t>TA: BD: 160/100 </a:t>
            </a:r>
            <a:r>
              <a:rPr lang="es-AR" sz="1700" dirty="0" err="1"/>
              <a:t>mmhg</a:t>
            </a:r>
            <a:r>
              <a:rPr lang="es-AR" sz="1700" dirty="0"/>
              <a:t> BI: 140/80 </a:t>
            </a:r>
            <a:r>
              <a:rPr lang="es-AR" sz="1700" dirty="0" err="1"/>
              <a:t>mmhg</a:t>
            </a:r>
            <a:r>
              <a:rPr lang="es-AR" sz="1700" dirty="0"/>
              <a:t> MD: 120/80 </a:t>
            </a:r>
            <a:r>
              <a:rPr lang="es-AR" sz="1700" dirty="0" err="1"/>
              <a:t>mmhg</a:t>
            </a:r>
            <a:r>
              <a:rPr lang="es-AR" sz="1700" dirty="0"/>
              <a:t> MI: 100/70 </a:t>
            </a:r>
            <a:r>
              <a:rPr lang="es-AR" sz="1700" dirty="0" err="1"/>
              <a:t>mmhg</a:t>
            </a:r>
            <a:r>
              <a:rPr lang="es-AR" sz="1700" dirty="0"/>
              <a:t> </a:t>
            </a:r>
          </a:p>
          <a:p>
            <a:pPr lvl="2" algn="just">
              <a:lnSpc>
                <a:spcPct val="90000"/>
              </a:lnSpc>
            </a:pPr>
            <a:r>
              <a:rPr lang="es-AR" dirty="0"/>
              <a:t>Clic valvular aórtico, SS </a:t>
            </a:r>
            <a:r>
              <a:rPr lang="es-AR" dirty="0" err="1"/>
              <a:t>Ao</a:t>
            </a:r>
            <a:r>
              <a:rPr lang="es-AR" dirty="0"/>
              <a:t> 3/6; hipoventilación basal izquierda, ↓ </a:t>
            </a:r>
            <a:r>
              <a:rPr lang="es-AR" dirty="0" err="1"/>
              <a:t>T°</a:t>
            </a:r>
            <a:r>
              <a:rPr lang="es-AR" dirty="0"/>
              <a:t> MMII.</a:t>
            </a:r>
          </a:p>
          <a:p>
            <a:pPr lvl="2" algn="just">
              <a:lnSpc>
                <a:spcPct val="90000"/>
              </a:lnSpc>
            </a:pPr>
            <a:r>
              <a:rPr lang="es-AR" sz="1700" dirty="0"/>
              <a:t>ECG RS  FC 75 </a:t>
            </a:r>
            <a:r>
              <a:rPr lang="es-AR" sz="1700" dirty="0" err="1"/>
              <a:t>lpm</a:t>
            </a:r>
            <a:r>
              <a:rPr lang="es-AR" sz="1700" dirty="0"/>
              <a:t> PR 160 </a:t>
            </a:r>
            <a:r>
              <a:rPr lang="es-AR" sz="1700" dirty="0" err="1"/>
              <a:t>mseg</a:t>
            </a:r>
            <a:r>
              <a:rPr lang="es-AR" sz="1700" dirty="0"/>
              <a:t> AQRS +20 QRS 80 </a:t>
            </a:r>
            <a:r>
              <a:rPr lang="es-AR" sz="1700" dirty="0" err="1"/>
              <a:t>mseg</a:t>
            </a:r>
            <a:r>
              <a:rPr lang="es-AR" sz="1700" dirty="0"/>
              <a:t> QT 400 </a:t>
            </a:r>
            <a:r>
              <a:rPr lang="es-AR" sz="1700" dirty="0" err="1"/>
              <a:t>mseg</a:t>
            </a:r>
            <a:r>
              <a:rPr lang="es-AR" sz="1700" dirty="0"/>
              <a:t> </a:t>
            </a:r>
          </a:p>
          <a:p>
            <a:pPr lvl="1" algn="just">
              <a:lnSpc>
                <a:spcPct val="90000"/>
              </a:lnSpc>
            </a:pPr>
            <a:endParaRPr lang="es-AR" sz="1700" dirty="0"/>
          </a:p>
          <a:p>
            <a:pPr lvl="1" algn="just">
              <a:lnSpc>
                <a:spcPct val="90000"/>
              </a:lnSpc>
            </a:pPr>
            <a:endParaRPr lang="es-AR" sz="1700" dirty="0"/>
          </a:p>
          <a:p>
            <a:pPr algn="just">
              <a:lnSpc>
                <a:spcPct val="90000"/>
              </a:lnSpc>
            </a:pPr>
            <a:endParaRPr lang="es-E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 l="28345" t="25203" r="39108" b="18518"/>
          <a:stretch>
            <a:fillRect/>
          </a:stretch>
        </p:blipFill>
        <p:spPr bwMode="auto">
          <a:xfrm>
            <a:off x="73025" y="1125538"/>
            <a:ext cx="44640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/>
          <a:srcRect l="25729" t="28555" r="39098" b="19371"/>
          <a:stretch>
            <a:fillRect/>
          </a:stretch>
        </p:blipFill>
        <p:spPr bwMode="auto">
          <a:xfrm>
            <a:off x="4537075" y="1917700"/>
            <a:ext cx="45720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4"/>
          <a:srcRect l="26239" t="31075" r="38588" b="20184"/>
          <a:stretch>
            <a:fillRect/>
          </a:stretch>
        </p:blipFill>
        <p:spPr bwMode="auto">
          <a:xfrm>
            <a:off x="54769" y="2040731"/>
            <a:ext cx="4392612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5"/>
          <a:srcRect l="28345" t="29074" r="40683" b="17815"/>
          <a:stretch>
            <a:fillRect/>
          </a:stretch>
        </p:blipFill>
        <p:spPr bwMode="auto">
          <a:xfrm>
            <a:off x="4716463" y="1125538"/>
            <a:ext cx="42481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E0256F86-BC73-4ADB-A9DC-6EC8A3D89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18087"/>
              </p:ext>
            </p:extLst>
          </p:nvPr>
        </p:nvGraphicFramePr>
        <p:xfrm>
          <a:off x="1771216" y="2131562"/>
          <a:ext cx="6120679" cy="2632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889720">
                  <a:extLst>
                    <a:ext uri="{9D8B030D-6E8A-4147-A177-3AD203B41FA5}">
                      <a16:colId xmlns:a16="http://schemas.microsoft.com/office/drawing/2014/main" xmlns="" val="3275949893"/>
                    </a:ext>
                  </a:extLst>
                </a:gridCol>
                <a:gridCol w="1616408">
                  <a:extLst>
                    <a:ext uri="{9D8B030D-6E8A-4147-A177-3AD203B41FA5}">
                      <a16:colId xmlns:a16="http://schemas.microsoft.com/office/drawing/2014/main" xmlns="" val="2028412344"/>
                    </a:ext>
                  </a:extLst>
                </a:gridCol>
                <a:gridCol w="768440">
                  <a:extLst>
                    <a:ext uri="{9D8B030D-6E8A-4147-A177-3AD203B41FA5}">
                      <a16:colId xmlns:a16="http://schemas.microsoft.com/office/drawing/2014/main" xmlns="" val="3830090921"/>
                    </a:ext>
                  </a:extLst>
                </a:gridCol>
                <a:gridCol w="2846111">
                  <a:extLst>
                    <a:ext uri="{9D8B030D-6E8A-4147-A177-3AD203B41FA5}">
                      <a16:colId xmlns:a16="http://schemas.microsoft.com/office/drawing/2014/main" xmlns="" val="3616888987"/>
                    </a:ext>
                  </a:extLst>
                </a:gridCol>
              </a:tblGrid>
              <a:tr h="315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VD</a:t>
                      </a:r>
                      <a:endParaRPr lang="es-A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mm</a:t>
                      </a:r>
                      <a:endParaRPr lang="es-A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VI</a:t>
                      </a:r>
                      <a:endParaRPr lang="es-A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48/26  mm</a:t>
                      </a:r>
                      <a:endParaRPr lang="es-A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52265894"/>
                  </a:ext>
                </a:extLst>
              </a:tr>
              <a:tr h="315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SIV</a:t>
                      </a:r>
                      <a:endParaRPr lang="es-A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11 mm</a:t>
                      </a:r>
                      <a:endParaRPr lang="es-A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PP</a:t>
                      </a:r>
                      <a:endParaRPr lang="es-A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11 mm</a:t>
                      </a:r>
                      <a:endParaRPr lang="es-A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8892867"/>
                  </a:ext>
                </a:extLst>
              </a:tr>
              <a:tr h="315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FAc</a:t>
                      </a:r>
                      <a:endParaRPr lang="es-A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47 %</a:t>
                      </a:r>
                      <a:endParaRPr lang="es-A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FEY</a:t>
                      </a:r>
                      <a:endParaRPr lang="es-A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77 %</a:t>
                      </a:r>
                      <a:endParaRPr lang="es-A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75799695"/>
                  </a:ext>
                </a:extLst>
              </a:tr>
              <a:tr h="315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Ao</a:t>
                      </a:r>
                      <a:endParaRPr lang="es-A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mm</a:t>
                      </a:r>
                      <a:endParaRPr lang="es-A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AI</a:t>
                      </a:r>
                      <a:endParaRPr lang="es-A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34 mm</a:t>
                      </a:r>
                      <a:endParaRPr lang="es-A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35958011"/>
                  </a:ext>
                </a:extLst>
              </a:tr>
              <a:tr h="1260564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Hipertrofia concéntrica del VI. Válvula aórtica bicúspide con insuficiencia leve moderada. Derrame pericárdico  moderado a severo con colapso parcial de cavidades derechas. </a:t>
                      </a:r>
                      <a:r>
                        <a:rPr lang="es-ES" sz="1800" dirty="0" err="1">
                          <a:effectLst/>
                        </a:rPr>
                        <a:t>Flap</a:t>
                      </a:r>
                      <a:r>
                        <a:rPr lang="es-ES" sz="1800" dirty="0">
                          <a:effectLst/>
                        </a:rPr>
                        <a:t> de disección a nivel de aorta ascendente proximal. </a:t>
                      </a:r>
                      <a:endParaRPr lang="es-A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113367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412875"/>
            <a:ext cx="3932237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 l="22049" t="27408" r="35428" b="11444"/>
          <a:stretch>
            <a:fillRect/>
          </a:stretch>
        </p:blipFill>
        <p:spPr bwMode="auto">
          <a:xfrm>
            <a:off x="144463" y="1557338"/>
            <a:ext cx="45720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5B0D4568-C2CC-43BF-AE63-653D1FD3F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220833"/>
              </p:ext>
            </p:extLst>
          </p:nvPr>
        </p:nvGraphicFramePr>
        <p:xfrm>
          <a:off x="899592" y="1916832"/>
          <a:ext cx="7560840" cy="35713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099065">
                  <a:extLst>
                    <a:ext uri="{9D8B030D-6E8A-4147-A177-3AD203B41FA5}">
                      <a16:colId xmlns:a16="http://schemas.microsoft.com/office/drawing/2014/main" xmlns="" val="4253095287"/>
                    </a:ext>
                  </a:extLst>
                </a:gridCol>
                <a:gridCol w="1996740">
                  <a:extLst>
                    <a:ext uri="{9D8B030D-6E8A-4147-A177-3AD203B41FA5}">
                      <a16:colId xmlns:a16="http://schemas.microsoft.com/office/drawing/2014/main" xmlns="" val="2236374939"/>
                    </a:ext>
                  </a:extLst>
                </a:gridCol>
                <a:gridCol w="949250">
                  <a:extLst>
                    <a:ext uri="{9D8B030D-6E8A-4147-A177-3AD203B41FA5}">
                      <a16:colId xmlns:a16="http://schemas.microsoft.com/office/drawing/2014/main" xmlns="" val="999635195"/>
                    </a:ext>
                  </a:extLst>
                </a:gridCol>
                <a:gridCol w="3515785">
                  <a:extLst>
                    <a:ext uri="{9D8B030D-6E8A-4147-A177-3AD203B41FA5}">
                      <a16:colId xmlns:a16="http://schemas.microsoft.com/office/drawing/2014/main" xmlns="" val="560003131"/>
                    </a:ext>
                  </a:extLst>
                </a:gridCol>
              </a:tblGrid>
              <a:tr h="294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VD</a:t>
                      </a:r>
                      <a:endParaRPr lang="es-AR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 mm</a:t>
                      </a:r>
                      <a:endParaRPr lang="es-A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VI</a:t>
                      </a:r>
                      <a:endParaRPr lang="es-A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49/31  mm</a:t>
                      </a:r>
                      <a:endParaRPr lang="es-A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5293208"/>
                  </a:ext>
                </a:extLst>
              </a:tr>
              <a:tr h="294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SIV</a:t>
                      </a:r>
                      <a:endParaRPr lang="es-A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 10 mm</a:t>
                      </a:r>
                      <a:endParaRPr lang="es-A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PP</a:t>
                      </a:r>
                      <a:endParaRPr lang="es-A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11 mm</a:t>
                      </a:r>
                      <a:endParaRPr lang="es-A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54194555"/>
                  </a:ext>
                </a:extLst>
              </a:tr>
              <a:tr h="294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FAc</a:t>
                      </a:r>
                      <a:endParaRPr lang="es-A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 %</a:t>
                      </a:r>
                      <a:endParaRPr lang="es-A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FEY</a:t>
                      </a:r>
                      <a:endParaRPr lang="es-A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55 %</a:t>
                      </a:r>
                      <a:endParaRPr lang="es-A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63467598"/>
                  </a:ext>
                </a:extLst>
              </a:tr>
              <a:tr h="294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Ao</a:t>
                      </a:r>
                      <a:endParaRPr lang="es-A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31 mm</a:t>
                      </a:r>
                      <a:endParaRPr lang="es-A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AI</a:t>
                      </a:r>
                      <a:endParaRPr lang="es-A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44  mm</a:t>
                      </a:r>
                      <a:endParaRPr lang="es-AR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73747015"/>
                  </a:ext>
                </a:extLst>
              </a:tr>
              <a:tr h="2352194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Hipertrofia excéntrica del VI. Prótesis mecánica aórtica  Movimiento asincrónico septal postquirúrgico. Pericardio con derrame leve a moderado que rodea silueta cardíaca sin compresión de cavidades. Derrame pleural izquierdo. Impresiona flujo </a:t>
                      </a:r>
                      <a:r>
                        <a:rPr lang="es-ES" sz="2000" dirty="0" err="1">
                          <a:effectLst/>
                        </a:rPr>
                        <a:t>doppler</a:t>
                      </a:r>
                      <a:r>
                        <a:rPr lang="es-ES" sz="2000" dirty="0">
                          <a:effectLst/>
                        </a:rPr>
                        <a:t> color que asciende por la rama derecha de la artera pulmonar, que podría tratarse de ductus permeable a reevaluar. Disfunción diastólica grado II.</a:t>
                      </a:r>
                      <a:endParaRPr lang="es-AR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56137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 l="26643" t="29926" r="40024" b="18001"/>
          <a:stretch>
            <a:fillRect/>
          </a:stretch>
        </p:blipFill>
        <p:spPr bwMode="auto">
          <a:xfrm>
            <a:off x="4365899" y="1703537"/>
            <a:ext cx="4572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/>
          <a:srcRect l="33080" t="41167" r="29120" b="8408"/>
          <a:stretch>
            <a:fillRect/>
          </a:stretch>
        </p:blipFill>
        <p:spPr bwMode="auto">
          <a:xfrm>
            <a:off x="206101" y="1844824"/>
            <a:ext cx="518477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/>
          <a:srcRect l="30440" t="28075" r="40163" b="15648"/>
          <a:stretch>
            <a:fillRect/>
          </a:stretch>
        </p:blipFill>
        <p:spPr bwMode="auto">
          <a:xfrm>
            <a:off x="2798488" y="1523355"/>
            <a:ext cx="40322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EVOLUCIÓN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Bacteriemia asociada a catéter a </a:t>
            </a:r>
            <a:r>
              <a:rPr lang="es-ES" dirty="0" err="1"/>
              <a:t>Serratia</a:t>
            </a:r>
            <a:r>
              <a:rPr lang="es-ES" dirty="0"/>
              <a:t> </a:t>
            </a:r>
            <a:r>
              <a:rPr lang="es-ES" dirty="0" err="1"/>
              <a:t>Marcescens</a:t>
            </a:r>
            <a:r>
              <a:rPr lang="es-ES" dirty="0"/>
              <a:t> BLEE.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5 días tratamiento antibiótico con </a:t>
            </a:r>
            <a:r>
              <a:rPr lang="es-ES" dirty="0" err="1"/>
              <a:t>Imipemen</a:t>
            </a:r>
            <a:r>
              <a:rPr lang="es-ES" dirty="0"/>
              <a:t>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ETE descarta endocarditis.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Cursó 9 días de internación total (4 en UCO y 5 en sala general).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Buena evolución.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Derivación a HEEP.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Pendiente resolución de Coartación Aórtica.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Ebrima"/>
        <a:ea typeface=""/>
        <a:cs typeface=""/>
      </a:majorFont>
      <a:minorFont>
        <a:latin typeface="Ebr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354</Words>
  <Application>Microsoft Office PowerPoint</Application>
  <PresentationFormat>Presentación en pantalla (4:3)</PresentationFormat>
  <Paragraphs>64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Ebrima</vt:lpstr>
      <vt:lpstr>Monotype Sorts</vt:lpstr>
      <vt:lpstr>Times New Roman</vt:lpstr>
      <vt:lpstr>Wingdings</vt:lpstr>
      <vt:lpstr>Tema de Office</vt:lpstr>
      <vt:lpstr>SINDROME AÓRTICO AGUDO</vt:lpstr>
      <vt:lpstr>SINDROME AÓRTICO AGUDO</vt:lpstr>
      <vt:lpstr>Presentación de PowerPoint</vt:lpstr>
      <vt:lpstr>Presentación de PowerPoint</vt:lpstr>
      <vt:lpstr>Presentación de PowerPoint</vt:lpstr>
      <vt:lpstr>EVOLUCIÓN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relacionado a imágenes</dc:title>
  <dc:creator>Karina</dc:creator>
  <cp:lastModifiedBy>Secretaría SCR</cp:lastModifiedBy>
  <cp:revision>99</cp:revision>
  <dcterms:created xsi:type="dcterms:W3CDTF">2015-03-06T23:10:18Z</dcterms:created>
  <dcterms:modified xsi:type="dcterms:W3CDTF">2019-05-06T20:02:12Z</dcterms:modified>
</cp:coreProperties>
</file>